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8" r:id="rId5"/>
    <p:sldId id="274" r:id="rId6"/>
    <p:sldId id="275" r:id="rId7"/>
    <p:sldId id="276" r:id="rId8"/>
    <p:sldId id="267" r:id="rId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01/05/2020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01/05/2020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:a16="http://schemas.microsoft.com/office/drawing/2014/main" xmlns="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xmlns="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xmlns="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xmlns="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xmlns="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xmlns="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xmlns="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xmlns="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xmlns="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xmlns="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:a16="http://schemas.microsoft.com/office/drawing/2014/main" xmlns="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:a16="http://schemas.microsoft.com/office/drawing/2014/main" xmlns="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01/05/2020 22:51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47Re17cSvHg" TargetMode="External"/><Relationship Id="rId6" Type="http://schemas.openxmlformats.org/officeDocument/2006/relationships/hyperlink" Target="https://www.youtube.com/watch?v=47Re17cSvH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:a16="http://schemas.microsoft.com/office/drawing/2014/main" xmlns="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6" y="0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971488" y="2186107"/>
            <a:ext cx="8278071" cy="2159424"/>
          </a:xfrm>
        </p:spPr>
        <p:txBody>
          <a:bodyPr rtlCol="0"/>
          <a:lstStyle/>
          <a:p>
            <a:pPr rtl="0"/>
            <a:r>
              <a:rPr lang="es-ES" sz="8000" dirty="0" smtClean="0">
                <a:solidFill>
                  <a:schemeClr val="tx1"/>
                </a:solidFill>
              </a:rPr>
              <a:t>Clase </a:t>
            </a:r>
            <a:r>
              <a:rPr lang="es-ES" sz="8000" dirty="0">
                <a:solidFill>
                  <a:schemeClr val="tx1"/>
                </a:solidFill>
              </a:rPr>
              <a:t>3</a:t>
            </a:r>
            <a:r>
              <a:rPr lang="es-ES" sz="8000" dirty="0" smtClean="0">
                <a:solidFill>
                  <a:schemeClr val="tx1"/>
                </a:solidFill>
              </a:rPr>
              <a:t/>
            </a:r>
            <a:br>
              <a:rPr lang="es-ES" sz="8000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adición y sustracción de números racionales</a:t>
            </a:r>
            <a:endParaRPr lang="es-ES" sz="8000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Profesora: Anyerine </a:t>
            </a:r>
            <a:r>
              <a:rPr lang="es-E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Castro</a:t>
            </a:r>
            <a:endParaRPr lang="es-E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grpSp>
        <p:nvGrpSpPr>
          <p:cNvPr id="6" name="Grupo 5" descr="elemento decorativo">
            <a:extLst>
              <a:ext uri="{FF2B5EF4-FFF2-40B4-BE49-F238E27FC236}">
                <a16:creationId xmlns:a16="http://schemas.microsoft.com/office/drawing/2014/main" xmlns="" id="{698C1723-6BE3-4292-90F2-43C7A22F5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 bwMode="white">
          <a:xfrm>
            <a:off x="2407627" y="1171152"/>
            <a:ext cx="7376746" cy="4149970"/>
            <a:chOff x="2989385" y="1679331"/>
            <a:chExt cx="7376746" cy="2681654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xmlns="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xmlns="" id="{E85B0E36-8696-452F-958E-984FBF104D99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2989385" y="4354131"/>
              <a:ext cx="11166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xmlns="" id="{D3F49821-5888-450B-ABA1-D4D7B73EC2AB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9211408" y="4360985"/>
              <a:ext cx="11547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xmlns="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:a16="http://schemas.microsoft.com/office/drawing/2014/main" xmlns="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516" y="952304"/>
            <a:ext cx="5190186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400" dirty="0" smtClean="0"/>
              <a:t>Preparar el aprendizaje</a:t>
            </a:r>
            <a:r>
              <a:rPr lang="es-ES" sz="2800" dirty="0" smtClean="0"/>
              <a:t>:</a:t>
            </a:r>
            <a:endParaRPr lang="es-ES" sz="2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6" y="498009"/>
            <a:ext cx="11500834" cy="358646"/>
          </a:xfrm>
        </p:spPr>
        <p:txBody>
          <a:bodyPr rtlCol="0">
            <a:noAutofit/>
          </a:bodyPr>
          <a:lstStyle/>
          <a:p>
            <a:pPr algn="l"/>
            <a:r>
              <a:rPr lang="es-ES" sz="2400" dirty="0"/>
              <a:t>Objetivo de la clase</a:t>
            </a:r>
            <a:r>
              <a:rPr lang="es-ES" sz="2400" dirty="0" smtClean="0"/>
              <a:t>: comprender adiciones y sustracciones de números racionales</a:t>
            </a:r>
            <a:r>
              <a:rPr lang="es-ES" sz="2400" i="1" dirty="0"/>
              <a:t/>
            </a:r>
            <a:br>
              <a:rPr lang="es-ES" sz="2400" i="1" dirty="0"/>
            </a:br>
            <a:endParaRPr lang="es-ES" sz="3600" dirty="0"/>
          </a:p>
        </p:txBody>
      </p:sp>
      <p:sp>
        <p:nvSpPr>
          <p:cNvPr id="9" name="Marcador de contenido 15"/>
          <p:cNvSpPr>
            <a:spLocks noGrp="1"/>
          </p:cNvSpPr>
          <p:nvPr>
            <p:ph idx="4294967295"/>
          </p:nvPr>
        </p:nvSpPr>
        <p:spPr>
          <a:xfrm>
            <a:off x="303596" y="1725767"/>
            <a:ext cx="11480415" cy="48167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¡Comencemos con la clase 3 de la lección 2 de la unidad 1 del texto recordando que la sustracción siempre se transforma en la suma del opuesto del sustraendo, así solo necesitamos aprender a sumar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Para </a:t>
            </a:r>
            <a:r>
              <a:rPr lang="es-ES" dirty="0"/>
              <a:t>representar la suma en la recta numérica avanzamos a la derecha con los números positivos y a la izquierda con los números negativos. 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¡¡ Anota  el ejemplo 1 de la página 28 del libro en tu cuaderno!!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5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:a16="http://schemas.microsoft.com/office/drawing/2014/main" xmlns="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5154" y="587179"/>
            <a:ext cx="10908405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Recuerda!</a:t>
            </a:r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342900" y="1779687"/>
            <a:ext cx="10698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 </a:t>
            </a:r>
            <a:r>
              <a:rPr lang="es-CL" dirty="0"/>
              <a:t>Recuerda los términos matemáticos relacionados con adición y sustracción de números racionales son: </a:t>
            </a:r>
            <a:r>
              <a:rPr lang="es-CL" dirty="0">
                <a:solidFill>
                  <a:srgbClr val="FF0000"/>
                </a:solidFill>
              </a:rPr>
              <a:t>suma, resta, opuesto aditivo, número entero, parte decimal, parte fraccionaria. </a:t>
            </a:r>
            <a:endParaRPr lang="es-CL" dirty="0" smtClean="0">
              <a:solidFill>
                <a:srgbClr val="FF0000"/>
              </a:solidFill>
            </a:endParaRPr>
          </a:p>
          <a:p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/>
              <a:t> </a:t>
            </a:r>
            <a:r>
              <a:rPr lang="es-CL" dirty="0"/>
              <a:t>Para sumar  y sustraer números racionales siempre lo podemos hacer en su representación fraccionaria. 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Por </a:t>
            </a:r>
            <a:r>
              <a:rPr lang="es-CL" dirty="0"/>
              <a:t>ejemplo: al sumar </a:t>
            </a:r>
            <a:endParaRPr lang="es-CL" dirty="0" smtClean="0"/>
          </a:p>
          <a:p>
            <a:endParaRPr lang="es-ES" dirty="0"/>
          </a:p>
          <a:p>
            <a:r>
              <a:rPr lang="es-ES" dirty="0"/>
              <a:t>Para sumar los 2 términos primeros, expresamos el número mixto como una fracción y calculamos el mcm entre los denominadores, que es 12, amplificamos las fracciones y luego sumamos los numeradores y mantenemos el denominador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Escribe en tu cuaderno el ejemplo 3 de la página 29 del libro y también escribe el aprende de la misma página 26.</a:t>
            </a:r>
          </a:p>
          <a:p>
            <a:endParaRPr lang="es-ES" dirty="0"/>
          </a:p>
          <a:p>
            <a:r>
              <a:rPr lang="es-ES" dirty="0"/>
              <a:t> 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39563" t="38494" r="47781" b="51501"/>
          <a:stretch/>
        </p:blipFill>
        <p:spPr>
          <a:xfrm>
            <a:off x="2731770" y="3064044"/>
            <a:ext cx="1908810" cy="8483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31219" t="59171" r="31375" b="31825"/>
          <a:stretch/>
        </p:blipFill>
        <p:spPr>
          <a:xfrm>
            <a:off x="822960" y="4834771"/>
            <a:ext cx="5349408" cy="7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8" name="Rectángulo: Esquinas redondeadas 11" descr="elemento decorativo">
            <a:extLst>
              <a:ext uri="{FF2B5EF4-FFF2-40B4-BE49-F238E27FC236}">
                <a16:creationId xmlns:a16="http://schemas.microsoft.com/office/drawing/2014/main" xmlns="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516" y="952304"/>
            <a:ext cx="5190186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800" dirty="0"/>
              <a:t>A</a:t>
            </a:r>
            <a:r>
              <a:rPr lang="es-ES" sz="2800" dirty="0" smtClean="0"/>
              <a:t>plica! </a:t>
            </a:r>
            <a:endParaRPr lang="es-ES" sz="2800" dirty="0"/>
          </a:p>
        </p:txBody>
      </p:sp>
      <p:sp>
        <p:nvSpPr>
          <p:cNvPr id="5" name="Rectángulo 4"/>
          <p:cNvSpPr/>
          <p:nvPr/>
        </p:nvSpPr>
        <p:spPr>
          <a:xfrm>
            <a:off x="331470" y="2690337"/>
            <a:ext cx="11361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Resuelve </a:t>
            </a:r>
            <a:r>
              <a:rPr lang="es-ES" dirty="0"/>
              <a:t>el ejercicio 2 de la </a:t>
            </a:r>
            <a:r>
              <a:rPr lang="es-ES" dirty="0">
                <a:solidFill>
                  <a:srgbClr val="FF0000"/>
                </a:solidFill>
              </a:rPr>
              <a:t>página 30 </a:t>
            </a:r>
            <a:r>
              <a:rPr lang="es-ES" dirty="0"/>
              <a:t>del texto. Sumaras números racionales en sus diferentes representaciones.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2.   Completa </a:t>
            </a:r>
            <a:r>
              <a:rPr lang="es-ES" dirty="0"/>
              <a:t>el ejercicio 2 y 3 de la </a:t>
            </a:r>
            <a:r>
              <a:rPr lang="es-ES" dirty="0">
                <a:solidFill>
                  <a:srgbClr val="FF0000"/>
                </a:solidFill>
              </a:rPr>
              <a:t>página 20 </a:t>
            </a:r>
            <a:r>
              <a:rPr lang="es-ES" dirty="0"/>
              <a:t>del cuadernillo de actividades. Para ejercitar y relacionar con problemas cotidianos.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603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543707"/>
            <a:ext cx="3833906" cy="227877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Ahora…..</a:t>
            </a:r>
            <a:endParaRPr lang="es-ES" dirty="0"/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:a16="http://schemas.microsoft.com/office/drawing/2014/main" xmlns="" id="{4040E108-43C3-4816-91FB-4F3FE893D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62349" y="1313799"/>
            <a:ext cx="3833906" cy="73858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Vamos </a:t>
            </a:r>
            <a:r>
              <a:rPr lang="es-ES" dirty="0" smtClean="0"/>
              <a:t>concluyendo….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 </a:t>
            </a:r>
            <a:r>
              <a:rPr lang="es-ES" sz="1800" dirty="0"/>
              <a:t>Para cerrar  escribe como fracción los siguientes decimales: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sz="1800" dirty="0"/>
              <a:t>Escribe como decimal las siguientes fracciones: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r>
              <a:rPr lang="es-ES" sz="1800" i="1" dirty="0"/>
              <a:t>Recuerda que puedes subir fotografías de cada pagina de Alexia cuando termines o enviarlas al mail si tienes alguna:</a:t>
            </a:r>
          </a:p>
          <a:p>
            <a:r>
              <a:rPr lang="es-ES" sz="1800" i="1" dirty="0"/>
              <a:t>matematicacepj@gmail.com</a:t>
            </a:r>
            <a:endParaRPr lang="es-CL" sz="1800" i="1" dirty="0"/>
          </a:p>
          <a:p>
            <a:endParaRPr lang="es-ES" sz="18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8433" t="52831" r="65280" b="35795"/>
          <a:stretch/>
        </p:blipFill>
        <p:spPr>
          <a:xfrm>
            <a:off x="6903720" y="1294473"/>
            <a:ext cx="1028700" cy="10440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8406" t="69510" r="67188" b="8313"/>
          <a:stretch/>
        </p:blipFill>
        <p:spPr>
          <a:xfrm>
            <a:off x="6635115" y="2914650"/>
            <a:ext cx="537210" cy="1520190"/>
          </a:xfrm>
          <a:prstGeom prst="rect">
            <a:avLst/>
          </a:prstGeom>
        </p:spPr>
      </p:pic>
      <p:sp>
        <p:nvSpPr>
          <p:cNvPr id="8" name="Rectángulo: Esquinas redondeadas 3" descr="elemento decorativo">
            <a:extLst>
              <a:ext uri="{FF2B5EF4-FFF2-40B4-BE49-F238E27FC236}">
                <a16:creationId xmlns:a16="http://schemas.microsoft.com/office/drawing/2014/main" xmlns="" id="{4040E108-43C3-4816-91FB-4F3FE893D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0829" y="2338527"/>
            <a:ext cx="5460346" cy="73858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Video explicativo:</a:t>
            </a:r>
          </a:p>
          <a:p>
            <a:r>
              <a:rPr lang="es-ES_tradnl" u="sng" dirty="0">
                <a:hlinkClick r:id="rId6"/>
              </a:rPr>
              <a:t>https://www.youtube.com/watch?v=47Re17cSvHg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" name="47Re17cSvHg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93302" y="330667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C76B70-05A8-4DEE-8E00-4F383FBFCA2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b0879af-3eba-417a-a55a-ffe6dcd6ca77"/>
    <ds:schemaRef ds:uri="http://schemas.microsoft.com/office/2006/metadata/properties"/>
    <ds:schemaRef ds:uri="http://purl.org/dc/terms/"/>
    <ds:schemaRef ds:uri="6dc4bcd6-49db-4c07-9060-8acfc67cef9f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0</TotalTime>
  <Words>320</Words>
  <Application>Microsoft Office PowerPoint</Application>
  <PresentationFormat>Panorámica</PresentationFormat>
  <Paragraphs>45</Paragraphs>
  <Slides>5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Corbel</vt:lpstr>
      <vt:lpstr>Franklin Gothic Demi</vt:lpstr>
      <vt:lpstr>Franklin Gothic Medium</vt:lpstr>
      <vt:lpstr>Segoe UI</vt:lpstr>
      <vt:lpstr>Wingdings</vt:lpstr>
      <vt:lpstr>Titulares</vt:lpstr>
      <vt:lpstr>Clase 3 adición y sustracción de números racionales</vt:lpstr>
      <vt:lpstr>Objetivo de la clase: comprender adiciones y sustracciones de números racionales </vt:lpstr>
      <vt:lpstr>Presentación de PowerPoint</vt:lpstr>
      <vt:lpstr>Presentación de PowerPoint</vt:lpstr>
      <vt:lpstr>Ahora…..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2020-04-29T21:16:55Z</dcterms:created>
  <dcterms:modified xsi:type="dcterms:W3CDTF">2020-05-02T02:52:42Z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