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8" r:id="rId5"/>
    <p:sldId id="274" r:id="rId6"/>
    <p:sldId id="275" r:id="rId7"/>
    <p:sldId id="276" r:id="rId8"/>
    <p:sldId id="267" r:id="rId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E0082A-A573-467B-8B8B-6F12CFFE43DE}" type="datetime1">
              <a:rPr lang="es-ES" smtClean="0"/>
              <a:t>06/05/2020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BFE120-9947-405D-8EDD-777C5B92F95F}" type="datetime1">
              <a:rPr lang="es-ES" noProof="0" smtClean="0"/>
              <a:t>06/05/2020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6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2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5596A7B-6B90-4EC9-8EC7-2632EF37282F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06DAE-8EB6-44AF-A79D-EA0B864D1651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2" name="Forma libre 6" title="Forma de número de página">
            <a:extLst>
              <a:ext uri="{FF2B5EF4-FFF2-40B4-BE49-F238E27FC236}">
                <a16:creationId xmlns:a16="http://schemas.microsoft.com/office/drawing/2014/main" xmlns="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1602C-5329-485F-BF72-973241F98A36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3F345-876A-43A8-AC1D-0C2B448A3384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:a16="http://schemas.microsoft.com/office/drawing/2014/main" xmlns="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34DAB-0590-4A71-A201-CD2D86848F5A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7E2A2-B215-4306-813F-33B4538FB3E8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B16A3-2AEA-41B3-8D6D-25112DF9D746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7681B-FE13-4790-B51F-B5A6B4A2C928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xmlns="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D970E51-1DAC-4C99-A0A5-19529789575A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 title="Línea de regla vertical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25FA9-F0CF-41E5-B762-98BA71E0CF9B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AE8F0-AEF4-45DC-B2D6-7FFFAA92E171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xmlns="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4FCBA-88D5-4065-8D6F-CC673CBC7011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EB64-A010-4714-9359-A30D92F98A33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xmlns="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7">
            <a:extLst>
              <a:ext uri="{FF2B5EF4-FFF2-40B4-BE49-F238E27FC236}">
                <a16:creationId xmlns:a16="http://schemas.microsoft.com/office/drawing/2014/main" xmlns="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xmlns="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88196098-D872-495B-BF15-B010AE2E1135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xmlns="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xmlns="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52FD7-010C-459B-89F4-469BA4B7B5F4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recha Contenido izquier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62A98-48C4-46B4-8EF5-C04F4F6FEDE0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xmlns="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200" noProof="0">
                <a:cs typeface="Segoe UI" panose="020B0502040204020203" pitchFamily="34" charset="0"/>
              </a:rPr>
              <a:t>Editar estilos de texto del patrón</a:t>
            </a:r>
          </a:p>
        </p:txBody>
      </p:sp>
      <p:sp>
        <p:nvSpPr>
          <p:cNvPr id="8" name="Forma libre 6" title="Forma de número de página">
            <a:extLst>
              <a:ext uri="{FF2B5EF4-FFF2-40B4-BE49-F238E27FC236}">
                <a16:creationId xmlns:a16="http://schemas.microsoft.com/office/drawing/2014/main" xmlns="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es-ES" noProof="0" smtClean="0">
                <a:solidFill>
                  <a:schemeClr val="bg2"/>
                </a:solidFill>
              </a:rPr>
              <a:t>‹Nº›</a:t>
            </a:fld>
            <a:endParaRPr lang="es-ES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6" title="Forma de número de página">
            <a:extLst>
              <a:ext uri="{FF2B5EF4-FFF2-40B4-BE49-F238E27FC236}">
                <a16:creationId xmlns:a16="http://schemas.microsoft.com/office/drawing/2014/main" xmlns="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C4961CD1-7A49-47D7-9BCD-735513CBFAEB}" type="datetime8">
              <a:rPr lang="es-ES" noProof="0" smtClean="0"/>
              <a:t>06/05/2020 23:17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VDTZG1aHiHc" TargetMode="Externa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watch?v=VDTZG1aHiHc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fesor">
            <a:extLst>
              <a:ext uri="{FF2B5EF4-FFF2-40B4-BE49-F238E27FC236}">
                <a16:creationId xmlns:a16="http://schemas.microsoft.com/office/drawing/2014/main" xmlns="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96" y="0"/>
            <a:ext cx="12240000" cy="69066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971488" y="2186107"/>
            <a:ext cx="8278071" cy="2159424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Clase </a:t>
            </a:r>
            <a:r>
              <a:rPr lang="es-ES" dirty="0" smtClean="0">
                <a:solidFill>
                  <a:schemeClr val="tx1"/>
                </a:solidFill>
              </a:rPr>
              <a:t>4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multiplicación de fracciones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Profesora: Anyerine Castro</a:t>
            </a:r>
            <a:endParaRPr lang="es-ES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grpSp>
        <p:nvGrpSpPr>
          <p:cNvPr id="6" name="Grupo 5" descr="elemento decorativo">
            <a:extLst>
              <a:ext uri="{FF2B5EF4-FFF2-40B4-BE49-F238E27FC236}">
                <a16:creationId xmlns:a16="http://schemas.microsoft.com/office/drawing/2014/main" xmlns="" id="{698C1723-6BE3-4292-90F2-43C7A22F50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 bwMode="white">
          <a:xfrm>
            <a:off x="2407627" y="1171152"/>
            <a:ext cx="7376746" cy="4149970"/>
            <a:chOff x="2989385" y="1679331"/>
            <a:chExt cx="7376746" cy="2681654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xmlns="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xmlns="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xmlns="" id="{E85B0E36-8696-452F-958E-984FBF104D99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2989385" y="4354131"/>
              <a:ext cx="11166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xmlns="" id="{D3F49821-5888-450B-ABA1-D4D7B73EC2AB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9211408" y="4360985"/>
              <a:ext cx="11547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arcador de número de diapositiva 3" hidden="1">
            <a:extLst>
              <a:ext uri="{FF2B5EF4-FFF2-40B4-BE49-F238E27FC236}">
                <a16:creationId xmlns:a16="http://schemas.microsoft.com/office/drawing/2014/main" xmlns="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2</a:t>
            </a:fld>
            <a:endParaRPr lang="es-ES" noProof="0"/>
          </a:p>
        </p:txBody>
      </p:sp>
      <p:sp>
        <p:nvSpPr>
          <p:cNvPr id="7" name="Rectángulo: Esquinas redondeadas 11" descr="elemento decorativo">
            <a:extLst>
              <a:ext uri="{FF2B5EF4-FFF2-40B4-BE49-F238E27FC236}">
                <a16:creationId xmlns:a16="http://schemas.microsoft.com/office/drawing/2014/main" xmlns="" id="{7D2A6366-FF6C-47F2-B842-B9F516ACC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516" y="952304"/>
            <a:ext cx="5190186" cy="555757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2400" dirty="0" smtClean="0"/>
              <a:t>Preparar el aprendizaje</a:t>
            </a:r>
            <a:r>
              <a:rPr lang="es-ES" sz="2800" dirty="0" smtClean="0"/>
              <a:t>:</a:t>
            </a:r>
            <a:endParaRPr lang="es-ES" sz="28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6" y="498009"/>
            <a:ext cx="11500834" cy="358646"/>
          </a:xfrm>
        </p:spPr>
        <p:txBody>
          <a:bodyPr rtlCol="0">
            <a:noAutofit/>
          </a:bodyPr>
          <a:lstStyle/>
          <a:p>
            <a:pPr algn="l"/>
            <a:r>
              <a:rPr lang="es-ES" sz="2400" dirty="0"/>
              <a:t>Objetivo de la </a:t>
            </a:r>
            <a:r>
              <a:rPr lang="es-ES" sz="2400" dirty="0" smtClean="0"/>
              <a:t>clase: </a:t>
            </a:r>
            <a:r>
              <a:rPr lang="es-ES" sz="2400" dirty="0" smtClean="0"/>
              <a:t>Comprender la multiplicación de fracciones.</a:t>
            </a:r>
            <a:r>
              <a:rPr lang="es-ES" sz="2400" i="1" dirty="0"/>
              <a:t/>
            </a:r>
            <a:br>
              <a:rPr lang="es-ES" sz="2400" i="1" dirty="0"/>
            </a:br>
            <a:endParaRPr lang="es-ES" sz="3600" dirty="0"/>
          </a:p>
        </p:txBody>
      </p:sp>
      <p:sp>
        <p:nvSpPr>
          <p:cNvPr id="9" name="Marcador de contenido 15"/>
          <p:cNvSpPr>
            <a:spLocks noGrp="1"/>
          </p:cNvSpPr>
          <p:nvPr>
            <p:ph idx="4294967295"/>
          </p:nvPr>
        </p:nvSpPr>
        <p:spPr>
          <a:xfrm>
            <a:off x="303596" y="1725767"/>
            <a:ext cx="11480415" cy="48167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868680" y="1857562"/>
            <a:ext cx="101921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sesión anterior aprendiste a transformar decimales en fracciones, relacionando las fracciones con los decimales. En esta sesión aprenderás a multiplicar fracciones utilizando una simple hoja de papel y achurando las fracciones a multiplicar y veras como hacer dibujos de las fracciones te ayuda a entender la multiplicación. </a:t>
            </a:r>
            <a:endParaRPr lang="es-E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i="1" dirty="0"/>
          </a:p>
          <a:p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36785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3</a:t>
            </a:fld>
            <a:endParaRPr lang="es-ES" noProof="0"/>
          </a:p>
        </p:txBody>
      </p:sp>
      <p:sp>
        <p:nvSpPr>
          <p:cNvPr id="7" name="Rectángulo: Esquinas redondeadas 11" descr="elemento decorativo">
            <a:extLst>
              <a:ext uri="{FF2B5EF4-FFF2-40B4-BE49-F238E27FC236}">
                <a16:creationId xmlns:a16="http://schemas.microsoft.com/office/drawing/2014/main" xmlns="" id="{7D2A6366-FF6C-47F2-B842-B9F516ACC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5154" y="587179"/>
            <a:ext cx="10908405" cy="555757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Aprendamos!</a:t>
            </a:r>
            <a:endParaRPr lang="es-ES" sz="28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14"/>
          </p:nvPr>
        </p:nvSpPr>
        <p:spPr>
          <a:xfrm>
            <a:off x="412122" y="1773825"/>
            <a:ext cx="11114467" cy="3892880"/>
          </a:xfrm>
        </p:spPr>
        <p:txBody>
          <a:bodyPr>
            <a:normAutofit/>
          </a:bodyPr>
          <a:lstStyle/>
          <a:p>
            <a:r>
              <a:rPr lang="es-ES" dirty="0"/>
              <a:t>Realiza la actividad 1 que se describe en la página 38 del texto. </a:t>
            </a:r>
            <a:endParaRPr lang="es-ES" dirty="0" smtClean="0"/>
          </a:p>
          <a:p>
            <a:r>
              <a:rPr lang="es-ES" dirty="0" smtClean="0"/>
              <a:t>Necesitas </a:t>
            </a:r>
            <a:r>
              <a:rPr lang="es-ES" dirty="0"/>
              <a:t>un papel, te sugiero tener al menos tres papeles rectangulares y probar con otras fracciones como: </a:t>
            </a:r>
            <a:endParaRPr lang="es-ES" dirty="0" smtClean="0"/>
          </a:p>
          <a:p>
            <a:endParaRPr lang="es-E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/>
              <a:t>Escribe en los papeles las fracciones que multiplicas en otro color y pega tus multiplicaciones de papel en el cuaderno.</a:t>
            </a:r>
            <a:endParaRPr lang="es-E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595" t="39829" r="37842" b="53334"/>
          <a:stretch/>
        </p:blipFill>
        <p:spPr>
          <a:xfrm>
            <a:off x="2743200" y="2731770"/>
            <a:ext cx="4236348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4</a:t>
            </a:fld>
            <a:endParaRPr lang="es-ES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contenido 5"/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218158" y="1689146"/>
                <a:ext cx="11703331" cy="4071573"/>
              </a:xfrm>
            </p:spPr>
            <p:txBody>
              <a:bodyPr/>
              <a:lstStyle/>
              <a:p>
                <a:r>
                  <a:rPr lang="es-ES" dirty="0" smtClean="0"/>
                  <a:t>Copia en tu cuaderno el recuadro de la página 39 utiliza colores para marcar lo más importante dentro del recuadro. </a:t>
                </a:r>
              </a:p>
              <a:p>
                <a:r>
                  <a:rPr lang="es-CL" dirty="0"/>
                  <a:t>¿Sabes ahora como multiplicar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CL" dirty="0" smtClean="0"/>
                  <a:t> 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CL" dirty="0" smtClean="0"/>
                  <a:t> ?</a:t>
                </a:r>
              </a:p>
              <a:p>
                <a:pPr marL="0" indent="0">
                  <a:buNone/>
                </a:pPr>
                <a:r>
                  <a:rPr lang="es-CL" dirty="0"/>
                  <a:t>Si</a:t>
                </a:r>
                <a:r>
                  <a:rPr lang="es-CL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CL" dirty="0"/>
                  <a:t> 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CL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CL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s-CL" dirty="0" smtClean="0"/>
                  <a:t>					</a:t>
                </a:r>
                <a:r>
                  <a:rPr lang="es-ES" dirty="0"/>
                  <a:t>Resuelve en tu cuaderno los ejercicios 2, 3, 4 y </a:t>
                </a:r>
                <a:r>
                  <a:rPr lang="es-ES" dirty="0" smtClean="0"/>
                  <a:t>							5 </a:t>
                </a:r>
                <a:r>
                  <a:rPr lang="es-ES" dirty="0"/>
                  <a:t>de la página 39 del texto y compara tus </a:t>
                </a:r>
                <a:r>
                  <a:rPr lang="es-ES" dirty="0" smtClean="0"/>
                  <a:t>							respuestas </a:t>
                </a:r>
                <a:r>
                  <a:rPr lang="es-ES" dirty="0"/>
                  <a:t>con las soluciones presentadas en </a:t>
                </a:r>
                <a:r>
                  <a:rPr lang="es-ES" dirty="0" smtClean="0"/>
                  <a:t>							las </a:t>
                </a:r>
                <a:r>
                  <a:rPr lang="es-ES" dirty="0"/>
                  <a:t>páginas 231 y 232. </a:t>
                </a:r>
                <a:endParaRPr lang="es-CL" dirty="0" smtClean="0"/>
              </a:p>
              <a:p>
                <a:pPr marL="0" indent="0">
                  <a:buNone/>
                </a:pPr>
                <a:endParaRPr lang="es-CL" dirty="0"/>
              </a:p>
            </p:txBody>
          </p:sp>
        </mc:Choice>
        <mc:Fallback>
          <p:sp>
            <p:nvSpPr>
              <p:cNvPr id="6" name="Marcador de conteni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218158" y="1689146"/>
                <a:ext cx="11703331" cy="4071573"/>
              </a:xfrm>
              <a:blipFill rotWithShape="0">
                <a:blip r:embed="rId2"/>
                <a:stretch>
                  <a:fillRect l="-573" t="-449" r="-78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9813" t="57671" r="27156" b="21153"/>
          <a:stretch/>
        </p:blipFill>
        <p:spPr>
          <a:xfrm>
            <a:off x="674370" y="4103370"/>
            <a:ext cx="5246370" cy="14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5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543707"/>
            <a:ext cx="3833906" cy="2278772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Ahora…..</a:t>
            </a:r>
            <a:endParaRPr lang="es-ES" dirty="0"/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:a16="http://schemas.microsoft.com/office/drawing/2014/main" xmlns="" id="{4040E108-43C3-4816-91FB-4F3FE893D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70853" y="1455973"/>
            <a:ext cx="3833906" cy="96718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dirty="0" smtClean="0"/>
              <a:t>Vamos concluyendo…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Marcador de contenido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" sz="2000" dirty="0" smtClean="0"/>
                  <a:t>Explica </a:t>
                </a:r>
                <a:r>
                  <a:rPr lang="es-ES" sz="2000" dirty="0"/>
                  <a:t>en tu cuaderno como se </a:t>
                </a:r>
                <a:r>
                  <a:rPr lang="es-ES" sz="2000" dirty="0" smtClean="0"/>
                  <a:t>multiplica</a:t>
                </a:r>
              </a:p>
              <a:p>
                <a:pPr marL="0" indent="0">
                  <a:buNone/>
                </a:pPr>
                <a:r>
                  <a:rPr lang="es-E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ES" sz="200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s-ES" sz="2000" dirty="0" smtClean="0"/>
                  <a:t> utilizando </a:t>
                </a:r>
                <a:r>
                  <a:rPr lang="es-ES" sz="2000" dirty="0"/>
                  <a:t>un papel rectangular y un dibujo </a:t>
                </a:r>
                <a:endParaRPr lang="es-E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r>
                  <a:rPr lang="es-ES" sz="1800" i="1" dirty="0" smtClean="0"/>
                  <a:t>Recuerda </a:t>
                </a:r>
                <a:r>
                  <a:rPr lang="es-ES" sz="1800" i="1" dirty="0"/>
                  <a:t>que puedes subir fotografías de cada pagina de Alexia cuando termines o enviarlas al mail si tienes alguna:</a:t>
                </a:r>
              </a:p>
              <a:p>
                <a:r>
                  <a:rPr lang="es-ES" sz="1800" i="1" dirty="0"/>
                  <a:t>matematicacepj@gmail.com</a:t>
                </a:r>
                <a:endParaRPr lang="es-CL" sz="1800" i="1" dirty="0"/>
              </a:p>
              <a:p>
                <a:endParaRPr lang="es-ES" sz="1800" dirty="0" smtClean="0"/>
              </a:p>
            </p:txBody>
          </p:sp>
        </mc:Choice>
        <mc:Fallback>
          <p:sp>
            <p:nvSpPr>
              <p:cNvPr id="5" name="Marcador de conteni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97" r="-22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: Esquinas redondeadas 3" descr="elemento decorativo">
            <a:extLst>
              <a:ext uri="{FF2B5EF4-FFF2-40B4-BE49-F238E27FC236}">
                <a16:creationId xmlns:a16="http://schemas.microsoft.com/office/drawing/2014/main" xmlns="" id="{4040E108-43C3-4816-91FB-4F3FE893D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859652"/>
            <a:ext cx="6195060" cy="96718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dirty="0" smtClean="0"/>
              <a:t>Video explicativo</a:t>
            </a:r>
            <a:r>
              <a:rPr lang="es-ES" dirty="0" smtClean="0"/>
              <a:t>:</a:t>
            </a:r>
          </a:p>
          <a:p>
            <a:pPr algn="ctr"/>
            <a:r>
              <a:rPr lang="es-CL">
                <a:hlinkClick r:id="rId5"/>
              </a:rPr>
              <a:t>https://www.youtube.com/watch?v=VDTZG1aHiHc</a:t>
            </a:r>
            <a:endParaRPr lang="es-ES" dirty="0" smtClean="0"/>
          </a:p>
        </p:txBody>
      </p:sp>
      <p:pic>
        <p:nvPicPr>
          <p:cNvPr id="7" name="VDTZG1aHiHc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9590" y="404050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theme/theme1.xml><?xml version="1.0" encoding="utf-8"?>
<a:theme xmlns:a="http://schemas.openxmlformats.org/drawingml/2006/main" name="Titula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7_TF33527777" id="{999234CB-96B8-4573-BC86-D76DFB6D9195}" vid="{9FD71C71-61D9-41DA-9C40-1A7BEDE5A7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C76B70-05A8-4DEE-8E00-4F383FBFCA2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Procedimientos de seguridad</Template>
  <TotalTime>0</TotalTime>
  <Words>180</Words>
  <Application>Microsoft Office PowerPoint</Application>
  <PresentationFormat>Panorámica</PresentationFormat>
  <Paragraphs>28</Paragraphs>
  <Slides>5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Cambria Math</vt:lpstr>
      <vt:lpstr>Corbel</vt:lpstr>
      <vt:lpstr>Franklin Gothic Demi</vt:lpstr>
      <vt:lpstr>Franklin Gothic Medium</vt:lpstr>
      <vt:lpstr>Segoe UI</vt:lpstr>
      <vt:lpstr>Titulares</vt:lpstr>
      <vt:lpstr>Clase 4 multiplicación de fracciones</vt:lpstr>
      <vt:lpstr>Objetivo de la clase: Comprender la multiplicación de fracciones. </vt:lpstr>
      <vt:lpstr>Presentación de PowerPoint</vt:lpstr>
      <vt:lpstr>Presentación de PowerPoint</vt:lpstr>
      <vt:lpstr>Ahora…..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2020-04-29T21:16:55Z</dcterms:created>
  <dcterms:modified xsi:type="dcterms:W3CDTF">2020-05-07T04:15:37Z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