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8" r:id="rId5"/>
    <p:sldId id="274" r:id="rId6"/>
    <p:sldId id="277" r:id="rId7"/>
    <p:sldId id="275" r:id="rId8"/>
    <p:sldId id="278" r:id="rId9"/>
    <p:sldId id="267" r:id="rId10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E0082A-A573-467B-8B8B-6F12CFFE43DE}" type="datetime1">
              <a:rPr lang="es-ES" smtClean="0"/>
              <a:t>07/05/2020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4BCD9F-FF04-49E9-8BC2-24C84022FD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5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BFE120-9947-405D-8EDD-777C5B92F95F}" type="datetime1">
              <a:rPr lang="es-ES" noProof="0" smtClean="0"/>
              <a:t>07/05/2020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16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82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F5596A7B-6B90-4EC9-8EC7-2632EF37282F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06DAE-8EB6-44AF-A79D-EA0B864D1651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2" name="Forma libre 6" title="Forma de número de página">
            <a:extLst>
              <a:ext uri="{FF2B5EF4-FFF2-40B4-BE49-F238E27FC236}">
                <a16:creationId xmlns=""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608737B-7E37-4D2D-8CF5-4158DCD891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1602C-5329-485F-BF72-973241F98A36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3F345-876A-43A8-AC1D-0C2B448A3384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posición de contenido 3">
            <a:extLst>
              <a:ext uri="{FF2B5EF4-FFF2-40B4-BE49-F238E27FC236}">
                <a16:creationId xmlns=""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34DAB-0590-4A71-A201-CD2D86848F5A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B7E2A2-B215-4306-813F-33B4538FB3E8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3B16A3-2AEA-41B3-8D6D-25112DF9D746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67681B-FE13-4790-B51F-B5A6B4A2C928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=""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D970E51-1DAC-4C99-A0A5-19529789575A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 title="Línea de regla vertical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25FA9-F0CF-41E5-B762-98BA71E0CF9B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AE8F0-AEF4-45DC-B2D6-7FFFAA92E171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=""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4FCBA-88D5-4065-8D6F-CC673CBC7011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7EB64-A010-4714-9359-A30D92F98A33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=""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Marcador de contenido 7">
            <a:extLst>
              <a:ext uri="{FF2B5EF4-FFF2-40B4-BE49-F238E27FC236}">
                <a16:creationId xmlns=""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contenido 7">
            <a:extLst>
              <a:ext uri="{FF2B5EF4-FFF2-40B4-BE49-F238E27FC236}">
                <a16:creationId xmlns=""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88196098-D872-495B-BF15-B010AE2E1135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=""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6" name="Marcador de contenido 7">
            <a:extLst>
              <a:ext uri="{FF2B5EF4-FFF2-40B4-BE49-F238E27FC236}">
                <a16:creationId xmlns=""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952FD7-010C-459B-89F4-469BA4B7B5F4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recha Contenido izquier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362A98-48C4-46B4-8EF5-C04F4F6FEDE0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contenido 12">
            <a:extLst>
              <a:ext uri="{FF2B5EF4-FFF2-40B4-BE49-F238E27FC236}">
                <a16:creationId xmlns=""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200" noProof="0">
                <a:cs typeface="Segoe UI" panose="020B0502040204020203" pitchFamily="34" charset="0"/>
              </a:rPr>
              <a:t>Editar estilos de texto del patrón</a:t>
            </a:r>
          </a:p>
        </p:txBody>
      </p:sp>
      <p:sp>
        <p:nvSpPr>
          <p:cNvPr id="8" name="Forma libre 6" title="Forma de número de página">
            <a:extLst>
              <a:ext uri="{FF2B5EF4-FFF2-40B4-BE49-F238E27FC236}">
                <a16:creationId xmlns=""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ítulo 10">
            <a:extLst>
              <a:ext uri="{FF2B5EF4-FFF2-40B4-BE49-F238E27FC236}">
                <a16:creationId xmlns=""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F9883E2-3D63-40B4-9105-EAB596140EA2}" type="slidenum">
              <a:rPr lang="es-ES" noProof="0" smtClean="0">
                <a:solidFill>
                  <a:schemeClr val="bg2"/>
                </a:solidFill>
              </a:rPr>
              <a:t>‹Nº›</a:t>
            </a:fld>
            <a:endParaRPr lang="es-ES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6" title="Forma de número de página">
            <a:extLst>
              <a:ext uri="{FF2B5EF4-FFF2-40B4-BE49-F238E27FC236}">
                <a16:creationId xmlns=""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C4961CD1-7A49-47D7-9BCD-735513CBFAEB}" type="datetime8">
              <a:rPr lang="es-ES" noProof="0" smtClean="0"/>
              <a:t>07/05/2020 0:45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Conector recto 9" title="Líneas de regla horizontal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9.xml"/><Relationship Id="rId7" Type="http://schemas.openxmlformats.org/officeDocument/2006/relationships/hyperlink" Target="https://www.youtube.com/watch?v=9s-VSAV2scQ" TargetMode="External"/><Relationship Id="rId2" Type="http://schemas.openxmlformats.org/officeDocument/2006/relationships/video" Target="https://www.youtube.com/embed/9s-VSAV2scQ" TargetMode="External"/><Relationship Id="rId1" Type="http://schemas.openxmlformats.org/officeDocument/2006/relationships/video" Target="https://www.youtube.com/embed/VDTZG1aHiHc" TargetMode="External"/><Relationship Id="rId6" Type="http://schemas.openxmlformats.org/officeDocument/2006/relationships/hyperlink" Target="https://www.youtube.com/watch?v=VDTZG1aHiHc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ofesor">
            <a:extLst>
              <a:ext uri="{FF2B5EF4-FFF2-40B4-BE49-F238E27FC236}">
                <a16:creationId xmlns=""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96" y="0"/>
            <a:ext cx="12240000" cy="69066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971488" y="2186107"/>
            <a:ext cx="8278071" cy="2159424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Clase </a:t>
            </a:r>
            <a:r>
              <a:rPr lang="es-ES" dirty="0">
                <a:solidFill>
                  <a:schemeClr val="tx1"/>
                </a:solidFill>
              </a:rPr>
              <a:t>5</a:t>
            </a: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multiplicación de fracciones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ES" sz="3200" dirty="0" smtClean="0">
                <a:solidFill>
                  <a:schemeClr val="tx1"/>
                </a:solidFill>
                <a:cs typeface="Segoe UI" panose="020B0502040204020203" pitchFamily="34" charset="0"/>
              </a:rPr>
              <a:t>Profesora: Anyerine Castro</a:t>
            </a:r>
            <a:endParaRPr lang="es-ES" sz="3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grpSp>
        <p:nvGrpSpPr>
          <p:cNvPr id="6" name="Grupo 5" descr="elemento decorativo">
            <a:extLst>
              <a:ext uri="{FF2B5EF4-FFF2-40B4-BE49-F238E27FC236}">
                <a16:creationId xmlns="" xmlns:a16="http://schemas.microsoft.com/office/drawing/2014/main" id="{698C1723-6BE3-4292-90F2-43C7A22F50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2407627" y="1171152"/>
            <a:ext cx="7376746" cy="4149970"/>
            <a:chOff x="2989385" y="1679331"/>
            <a:chExt cx="7376746" cy="2681654"/>
          </a:xfrm>
        </p:grpSpPr>
        <p:cxnSp>
          <p:nvCxnSpPr>
            <p:cNvPr id="7" name="Conector recto 6">
              <a:extLst>
                <a:ext uri="{FF2B5EF4-FFF2-40B4-BE49-F238E27FC236}">
                  <a16:creationId xmlns=""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=""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=""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="" xmlns:a16="http://schemas.microsoft.com/office/drawing/2014/main" id="{E85B0E36-8696-452F-958E-984FBF104D99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2989385" y="4354131"/>
              <a:ext cx="111662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="" xmlns:a16="http://schemas.microsoft.com/office/drawing/2014/main" id="{D3F49821-5888-450B-ABA1-D4D7B73EC2AB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9211408" y="4360985"/>
              <a:ext cx="115472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Marcador de número de diapositiva 3" hidden="1">
            <a:extLst>
              <a:ext uri="{FF2B5EF4-FFF2-40B4-BE49-F238E27FC236}">
                <a16:creationId xmlns=""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2</a:t>
            </a:fld>
            <a:endParaRPr lang="es-ES" noProof="0"/>
          </a:p>
        </p:txBody>
      </p:sp>
      <p:sp>
        <p:nvSpPr>
          <p:cNvPr id="7" name="Rectángulo: Esquinas redondeadas 11" descr="elemento decorativo">
            <a:extLst>
              <a:ext uri="{FF2B5EF4-FFF2-40B4-BE49-F238E27FC236}">
                <a16:creationId xmlns="" xmlns:a16="http://schemas.microsoft.com/office/drawing/2014/main" id="{7D2A6366-FF6C-47F2-B842-B9F516ACC7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1516" y="952304"/>
            <a:ext cx="5190186" cy="555757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2400" dirty="0" smtClean="0"/>
              <a:t>Preparar el aprendizaje</a:t>
            </a:r>
            <a:r>
              <a:rPr lang="es-ES" sz="2800" dirty="0" smtClean="0"/>
              <a:t>:</a:t>
            </a:r>
            <a:endParaRPr lang="es-ES" sz="2800" dirty="0"/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6" y="498009"/>
            <a:ext cx="11500834" cy="358646"/>
          </a:xfrm>
        </p:spPr>
        <p:txBody>
          <a:bodyPr rtlCol="0">
            <a:noAutofit/>
          </a:bodyPr>
          <a:lstStyle/>
          <a:p>
            <a:pPr algn="l"/>
            <a:r>
              <a:rPr lang="es-ES" sz="2400" dirty="0"/>
              <a:t>Objetivo de la </a:t>
            </a:r>
            <a:r>
              <a:rPr lang="es-ES" sz="2400" dirty="0" smtClean="0"/>
              <a:t>clase: Comprender la multiplicación de fracciones.</a:t>
            </a:r>
            <a:r>
              <a:rPr lang="es-ES" sz="2400" i="1" dirty="0"/>
              <a:t/>
            </a:r>
            <a:br>
              <a:rPr lang="es-ES" sz="2400" i="1" dirty="0"/>
            </a:br>
            <a:endParaRPr lang="es-ES" sz="3600" dirty="0"/>
          </a:p>
        </p:txBody>
      </p:sp>
      <p:sp>
        <p:nvSpPr>
          <p:cNvPr id="9" name="Marcador de contenido 15"/>
          <p:cNvSpPr>
            <a:spLocks noGrp="1"/>
          </p:cNvSpPr>
          <p:nvPr>
            <p:ph idx="4294967295"/>
          </p:nvPr>
        </p:nvSpPr>
        <p:spPr>
          <a:xfrm>
            <a:off x="303596" y="1725767"/>
            <a:ext cx="11480415" cy="48167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868680" y="1857562"/>
            <a:ext cx="101921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En la sesión anterior aprendiste a multiplicar fracciones utilizando el achurado de un papel rectangular y haciendo el dibujo de las fracciones en tu cuaderno. En esta sesión aplicaras la multiplicación en situaciones de área de rectángulos. </a:t>
            </a:r>
            <a:endParaRPr lang="es-ES" i="1" dirty="0"/>
          </a:p>
          <a:p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36785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15154" y="1860596"/>
            <a:ext cx="10828021" cy="3877263"/>
          </a:xfrm>
        </p:spPr>
        <p:txBody>
          <a:bodyPr/>
          <a:lstStyle/>
          <a:p>
            <a:r>
              <a:rPr lang="es-ES" dirty="0"/>
              <a:t>Para multiplicar dos fracciones, se multiplica el numerador con el numerador y el denominador con el denominador.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Ejemplo: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CL" dirty="0"/>
              <a:t>¿Piensas que al multiplicar dos fracciones el resultado se achica o se agranda?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3</a:t>
            </a:fld>
            <a:endParaRPr lang="es-ES" noProof="0"/>
          </a:p>
        </p:txBody>
      </p:sp>
      <p:sp>
        <p:nvSpPr>
          <p:cNvPr id="7" name="Rectángulo: Esquinas redondeadas 11" descr="elemento decorativo">
            <a:extLst>
              <a:ext uri="{FF2B5EF4-FFF2-40B4-BE49-F238E27FC236}">
                <a16:creationId xmlns="" xmlns:a16="http://schemas.microsoft.com/office/drawing/2014/main" id="{7D2A6366-FF6C-47F2-B842-B9F516ACC7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15154" y="587179"/>
            <a:ext cx="10908405" cy="555757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Recuerda!</a:t>
            </a:r>
            <a:endParaRPr lang="es-ES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43500" t="42163" r="44406" b="51834"/>
          <a:stretch/>
        </p:blipFill>
        <p:spPr>
          <a:xfrm>
            <a:off x="1657350" y="2720340"/>
            <a:ext cx="2006918" cy="5600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30094" t="52001" r="27063" b="26989"/>
          <a:stretch/>
        </p:blipFill>
        <p:spPr>
          <a:xfrm>
            <a:off x="914400" y="3420064"/>
            <a:ext cx="522351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8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4</a:t>
            </a:fld>
            <a:endParaRPr lang="es-ES" noProof="0"/>
          </a:p>
        </p:txBody>
      </p:sp>
      <p:sp>
        <p:nvSpPr>
          <p:cNvPr id="7" name="Rectángulo: Esquinas redondeadas 11" descr="elemento decorativo">
            <a:extLst>
              <a:ext uri="{FF2B5EF4-FFF2-40B4-BE49-F238E27FC236}">
                <a16:creationId xmlns="" xmlns:a16="http://schemas.microsoft.com/office/drawing/2014/main" id="{7D2A6366-FF6C-47F2-B842-B9F516ACC7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15154" y="587179"/>
            <a:ext cx="10908405" cy="555757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Aprendamos!</a:t>
            </a:r>
            <a:endParaRPr lang="es-E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arcador de contenido 1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12122" y="1773824"/>
                <a:ext cx="11114467" cy="4752705"/>
              </a:xfrm>
            </p:spPr>
            <p:txBody>
              <a:bodyPr>
                <a:normAutofit/>
              </a:bodyPr>
              <a:lstStyle/>
              <a:p>
                <a:r>
                  <a:rPr lang="es-ES" dirty="0" smtClean="0"/>
                  <a:t>Calcula el área del siguiente rectángulo:</a:t>
                </a:r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r>
                  <a:rPr lang="es-ES" dirty="0"/>
                  <a:t>El área de un rectángulo se calcula multiplicando la medida de ancho por el </a:t>
                </a:r>
                <a:r>
                  <a:rPr lang="es-ES" dirty="0" smtClean="0"/>
                  <a:t>largo:</a:t>
                </a:r>
              </a:p>
              <a:p>
                <a:endParaRPr lang="es-ES" dirty="0"/>
              </a:p>
              <a:p>
                <a:endParaRPr lang="es-ES" dirty="0" smtClean="0"/>
              </a:p>
              <a:p>
                <a:r>
                  <a:rPr lang="es-ES" dirty="0"/>
                  <a:t>Respuesta: el área de este rectángulo 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es-ES" dirty="0" smtClean="0"/>
              </a:p>
              <a:p>
                <a:endParaRPr lang="es-ES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Marcador de conteni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12122" y="1773824"/>
                <a:ext cx="11114467" cy="4752705"/>
              </a:xfrm>
              <a:blipFill rotWithShape="0">
                <a:blip r:embed="rId2"/>
                <a:stretch>
                  <a:fillRect l="-494" t="-51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656" t="32325" r="37281" b="46164"/>
          <a:stretch/>
        </p:blipFill>
        <p:spPr>
          <a:xfrm>
            <a:off x="1451610" y="2245794"/>
            <a:ext cx="4318678" cy="16289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6469" t="62506" r="34844" b="30991"/>
          <a:stretch/>
        </p:blipFill>
        <p:spPr>
          <a:xfrm>
            <a:off x="1506897" y="4547852"/>
            <a:ext cx="4763227" cy="6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785108" y="2089196"/>
            <a:ext cx="7021831" cy="2985723"/>
          </a:xfrm>
        </p:spPr>
        <p:txBody>
          <a:bodyPr/>
          <a:lstStyle/>
          <a:p>
            <a:r>
              <a:rPr lang="es-ES" dirty="0"/>
              <a:t>Resuelve en tu cuaderno el ejercicio 6 de la página 39 y compara tus resultados con las soluciones propuestas en la página 232.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5</a:t>
            </a:fld>
            <a:endParaRPr lang="es-ES" noProof="0"/>
          </a:p>
        </p:txBody>
      </p:sp>
      <p:sp>
        <p:nvSpPr>
          <p:cNvPr id="7" name="Rectángulo: Esquinas redondeadas 11" descr="elemento decorativo">
            <a:extLst>
              <a:ext uri="{FF2B5EF4-FFF2-40B4-BE49-F238E27FC236}">
                <a16:creationId xmlns="" xmlns:a16="http://schemas.microsoft.com/office/drawing/2014/main" id="{7D2A6366-FF6C-47F2-B842-B9F516ACC7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15154" y="587179"/>
            <a:ext cx="10908405" cy="555757"/>
          </a:xfrm>
          <a:prstGeom prst="round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Aplica!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26137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5" y="543707"/>
            <a:ext cx="3833906" cy="2278772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Ahora…..</a:t>
            </a:r>
            <a:endParaRPr lang="es-ES" dirty="0"/>
          </a:p>
        </p:txBody>
      </p:sp>
      <p:sp>
        <p:nvSpPr>
          <p:cNvPr id="4" name="Rectángulo: Esquinas redondeadas 3" descr="elemento decorativo">
            <a:extLst>
              <a:ext uri="{FF2B5EF4-FFF2-40B4-BE49-F238E27FC236}">
                <a16:creationId xmlns="" xmlns:a16="http://schemas.microsoft.com/office/drawing/2014/main" id="{4040E108-43C3-4816-91FB-4F3FE893D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70853" y="1455973"/>
            <a:ext cx="3833906" cy="96718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dirty="0" smtClean="0"/>
              <a:t>Vamos concluyendo…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" sz="2000" dirty="0" smtClean="0"/>
                  <a:t>Explica </a:t>
                </a:r>
                <a:r>
                  <a:rPr lang="es-ES" sz="2000" dirty="0"/>
                  <a:t>en tu cuaderno como se </a:t>
                </a:r>
                <a:r>
                  <a:rPr lang="es-ES" sz="2000" dirty="0" smtClean="0"/>
                  <a:t>multiplica</a:t>
                </a:r>
              </a:p>
              <a:p>
                <a:pPr marL="0" indent="0">
                  <a:buNone/>
                </a:pPr>
                <a:r>
                  <a:rPr lang="es-E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ES" sz="200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s-ES" sz="2000" dirty="0" smtClean="0"/>
                  <a:t> utilizando </a:t>
                </a:r>
                <a:r>
                  <a:rPr lang="es-ES" sz="2000" dirty="0"/>
                  <a:t>un papel rectangular y un </a:t>
                </a:r>
                <a:r>
                  <a:rPr lang="es-ES" sz="2000" dirty="0" smtClean="0"/>
                  <a:t>dibujo. </a:t>
                </a:r>
                <a:r>
                  <a:rPr lang="es-ES" sz="1800" dirty="0"/>
                  <a:t>Marca con color rojo el momento en que debes simplificar. </a:t>
                </a:r>
                <a:endParaRPr lang="es-ES" sz="1800" dirty="0" smtClean="0"/>
              </a:p>
              <a:p>
                <a:pPr marL="0" indent="0">
                  <a:buNone/>
                </a:pPr>
                <a:r>
                  <a:rPr lang="es-ES" sz="1800" dirty="0"/>
                  <a:t>Resuelve en tu cuaderno algunos de los problemas propuestos en el ejercicio 10 de la página 40 y anota aquellos que no entendiste para que le preguntes al profesor cuando sea posible. </a:t>
                </a:r>
              </a:p>
              <a:p>
                <a:pPr marL="0" indent="0">
                  <a:buNone/>
                </a:pPr>
                <a:endParaRPr lang="es-ES" dirty="0" smtClean="0"/>
              </a:p>
              <a:p>
                <a:r>
                  <a:rPr lang="es-ES" sz="1800" i="1" dirty="0" smtClean="0"/>
                  <a:t>Recuerda </a:t>
                </a:r>
                <a:r>
                  <a:rPr lang="es-ES" sz="1800" i="1" dirty="0"/>
                  <a:t>que puedes subir fotografías de cada pagina de Alexia cuando termines o enviarlas al mail si tienes alguna:</a:t>
                </a:r>
              </a:p>
              <a:p>
                <a:r>
                  <a:rPr lang="es-ES" sz="1800" i="1" dirty="0"/>
                  <a:t>matematicacepj@gmail.com</a:t>
                </a:r>
                <a:endParaRPr lang="es-CL" sz="1800" i="1" dirty="0"/>
              </a:p>
              <a:p>
                <a:endParaRPr lang="es-ES" sz="1800" dirty="0" smtClean="0"/>
              </a:p>
            </p:txBody>
          </p:sp>
        </mc:Choice>
        <mc:Fallback xmlns="">
          <p:sp>
            <p:nvSpPr>
              <p:cNvPr id="5" name="Marcador de conteni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997" r="-132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: Esquinas redondeadas 3" descr="elemento decorativo">
            <a:extLst>
              <a:ext uri="{FF2B5EF4-FFF2-40B4-BE49-F238E27FC236}">
                <a16:creationId xmlns="" xmlns:a16="http://schemas.microsoft.com/office/drawing/2014/main" id="{4040E108-43C3-4816-91FB-4F3FE893D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59652"/>
            <a:ext cx="6195060" cy="96718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dirty="0" smtClean="0"/>
              <a:t>Video explicativo:</a:t>
            </a:r>
          </a:p>
          <a:p>
            <a:pPr algn="ctr"/>
            <a:r>
              <a:rPr lang="es-CL" dirty="0">
                <a:hlinkClick r:id="rId6"/>
              </a:rPr>
              <a:t>https://</a:t>
            </a:r>
            <a:r>
              <a:rPr lang="es-CL" dirty="0" smtClean="0">
                <a:hlinkClick r:id="rId6"/>
              </a:rPr>
              <a:t>www.youtube.com/watch?v=VDTZG1aHiHc</a:t>
            </a:r>
            <a:endParaRPr lang="es-CL" dirty="0" smtClean="0"/>
          </a:p>
          <a:p>
            <a:pPr algn="ctr"/>
            <a:r>
              <a:rPr lang="es-CL" dirty="0">
                <a:hlinkClick r:id="rId7"/>
              </a:rPr>
              <a:t>https://www.youtube.com/watch?v=9s-VSAV2scQ</a:t>
            </a:r>
            <a:endParaRPr lang="es-ES" dirty="0" smtClean="0"/>
          </a:p>
        </p:txBody>
      </p:sp>
      <p:pic>
        <p:nvPicPr>
          <p:cNvPr id="7" name="VDTZG1aHiHc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29590" y="4040505"/>
            <a:ext cx="2123440" cy="1194435"/>
          </a:xfrm>
          <a:prstGeom prst="rect">
            <a:avLst/>
          </a:prstGeom>
        </p:spPr>
      </p:pic>
      <p:pic>
        <p:nvPicPr>
          <p:cNvPr id="3" name="9s-VSAV2scQ"/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2921859" y="3864012"/>
            <a:ext cx="3082290" cy="17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</p:sld>
</file>

<file path=ppt/theme/theme1.xml><?xml version="1.0" encoding="utf-8"?>
<a:theme xmlns:a="http://schemas.openxmlformats.org/drawingml/2006/main" name="Titular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7987_TF33527777" id="{999234CB-96B8-4573-BC86-D76DFB6D9195}" vid="{9FD71C71-61D9-41DA-9C40-1A7BEDE5A7C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C76B70-05A8-4DEE-8E00-4F383FBFCA23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elements/1.1/"/>
    <ds:schemaRef ds:uri="http://schemas.microsoft.com/office/infopath/2007/PartnerControls"/>
    <ds:schemaRef ds:uri="6dc4bcd6-49db-4c07-9060-8acfc67cef9f"/>
    <ds:schemaRef ds:uri="http://purl.org/dc/dcmitype/"/>
    <ds:schemaRef ds:uri="fb0879af-3eba-417a-a55a-ffe6dcd6ca7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Procedimientos de seguridad</Template>
  <TotalTime>0</TotalTime>
  <Words>186</Words>
  <Application>Microsoft Office PowerPoint</Application>
  <PresentationFormat>Panorámica</PresentationFormat>
  <Paragraphs>43</Paragraphs>
  <Slides>6</Slides>
  <Notes>2</Notes>
  <HiddenSlides>0</HiddenSlides>
  <MMClips>2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 Math</vt:lpstr>
      <vt:lpstr>Corbel</vt:lpstr>
      <vt:lpstr>Franklin Gothic Demi</vt:lpstr>
      <vt:lpstr>Franklin Gothic Medium</vt:lpstr>
      <vt:lpstr>Segoe UI</vt:lpstr>
      <vt:lpstr>Titulares</vt:lpstr>
      <vt:lpstr>Clase 5 multiplicación de fracciones</vt:lpstr>
      <vt:lpstr>Objetivo de la clase: Comprender la multiplicación de fracciones. </vt:lpstr>
      <vt:lpstr>Presentación de PowerPoint</vt:lpstr>
      <vt:lpstr>Presentación de PowerPoint</vt:lpstr>
      <vt:lpstr>Presentación de PowerPoint</vt:lpstr>
      <vt:lpstr>Ahora…..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2020-04-29T21:16:55Z</dcterms:created>
  <dcterms:modified xsi:type="dcterms:W3CDTF">2020-05-07T04:46:18Z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